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76" r:id="rId3"/>
    <p:sldId id="257" r:id="rId4"/>
    <p:sldId id="270" r:id="rId5"/>
    <p:sldId id="258" r:id="rId6"/>
    <p:sldId id="259" r:id="rId7"/>
    <p:sldId id="261" r:id="rId8"/>
    <p:sldId id="272" r:id="rId9"/>
    <p:sldId id="287" r:id="rId10"/>
    <p:sldId id="288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8" r:id="rId19"/>
    <p:sldId id="269" r:id="rId20"/>
    <p:sldId id="273" r:id="rId21"/>
    <p:sldId id="274" r:id="rId22"/>
    <p:sldId id="275" r:id="rId23"/>
    <p:sldId id="279" r:id="rId24"/>
    <p:sldId id="280" r:id="rId25"/>
    <p:sldId id="282" r:id="rId26"/>
    <p:sldId id="285" r:id="rId27"/>
    <p:sldId id="28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5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ABEF3FE-2740-4B16-9226-96656716392C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E46D63B-F254-4CA9-892B-B182E80BE0B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openxmlformats.org/officeDocument/2006/relationships/image" Target="../media/image22.png"/><Relationship Id="rId2" Type="http://schemas.openxmlformats.org/officeDocument/2006/relationships/audio" Target="../media/media1.wav"/><Relationship Id="rId16" Type="http://schemas.openxmlformats.org/officeDocument/2006/relationships/image" Target="../media/image21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5" Type="http://schemas.microsoft.com/office/2007/relationships/media" Target="../media/media3.wav"/><Relationship Id="rId15" Type="http://schemas.openxmlformats.org/officeDocument/2006/relationships/slideLayout" Target="../slideLayouts/slideLayout2.xml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296638"/>
            <a:ext cx="6172200" cy="1894362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Speech Noise Separation System Using NMF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5421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67921"/>
            <a:ext cx="6248400" cy="632215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927158" y="6428601"/>
            <a:ext cx="3289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Figure 3:  System Database EER 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Model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72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1-time frequency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Using short time Fourier transformation(STFT)</a:t>
            </a:r>
            <a:endParaRPr lang="en-US" dirty="0"/>
          </a:p>
        </p:txBody>
      </p:sp>
      <p:pic>
        <p:nvPicPr>
          <p:cNvPr id="3074" name="Picture 2" descr="C:\Users\Mohammad\Desktop\slidPixcs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1295400"/>
            <a:ext cx="975836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2971800" y="4038600"/>
            <a:ext cx="609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648200" y="40386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33800" y="385393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1-time </a:t>
            </a:r>
            <a:r>
              <a:rPr lang="en-US" dirty="0"/>
              <a:t>frequency </a:t>
            </a:r>
            <a:r>
              <a:rPr lang="en-US" dirty="0" smtClean="0"/>
              <a:t>representation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Supposing that sound source is single channel </a:t>
                </a:r>
              </a:p>
              <a:p>
                <a:r>
                  <a:rPr lang="en-US" dirty="0" smtClean="0"/>
                  <a:t>Using discrete </a:t>
                </a:r>
                <a:r>
                  <a:rPr lang="en-US" dirty="0"/>
                  <a:t>F</a:t>
                </a:r>
                <a:r>
                  <a:rPr lang="en-US" dirty="0" smtClean="0"/>
                  <a:t>ourier transformation</a:t>
                </a:r>
              </a:p>
              <a:p>
                <a:r>
                  <a:rPr lang="en-US" dirty="0" smtClean="0"/>
                  <a:t>DFT converts signal from time domain to frequency domain.</a:t>
                </a:r>
              </a:p>
              <a:p>
                <a:r>
                  <a:rPr lang="en-US" dirty="0" smtClean="0"/>
                  <a:t>STFT calculate the time frequency representation by: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𝑆𝑇𝐹𝑇</m:t>
                    </m:r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[</m:t>
                        </m:r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]</m:t>
                        </m:r>
                      </m:e>
                    </m:d>
                    <m:r>
                      <a:rPr lang="en-US" sz="2000" i="1">
                        <a:latin typeface="Cambria Math"/>
                      </a:rPr>
                      <m:t>≡</m:t>
                    </m:r>
                    <m:r>
                      <a:rPr lang="en-US" sz="2000" i="1">
                        <a:latin typeface="Cambria Math"/>
                      </a:rPr>
                      <m:t>𝑋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𝑙</m:t>
                    </m:r>
                    <m:r>
                      <a:rPr lang="en-US" sz="2000" i="1">
                        <a:latin typeface="Cambria Math"/>
                      </a:rPr>
                      <m:t>,</m:t>
                    </m:r>
                    <m:r>
                      <a:rPr lang="en-US" sz="2000" i="1">
                        <a:latin typeface="Cambria Math"/>
                      </a:rPr>
                      <m:t>𝑤</m:t>
                    </m:r>
                    <m:r>
                      <a:rPr lang="en-US" sz="2000" i="1">
                        <a:latin typeface="Cambria Math"/>
                      </a:rPr>
                      <m:t>)=</m:t>
                    </m:r>
                    <m:nary>
                      <m:naryPr>
                        <m:chr m:val="∑"/>
                        <m:grow m:val="on"/>
                        <m:ctrlPr>
                          <a:rPr lang="en-US" sz="20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=−∞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+∞</m:t>
                        </m:r>
                      </m:sup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𝑙</m:t>
                            </m:r>
                          </m:e>
                        </m:d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𝑗𝑤𝑙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000" dirty="0"/>
                  <a:t>	</a:t>
                </a:r>
              </a:p>
              <a:p>
                <a:pPr marL="0" indent="0">
                  <a:buNone/>
                </a:pPr>
                <a:r>
                  <a:rPr lang="en-US" dirty="0" smtClean="0"/>
                  <a:t>And results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</a:rPr>
                      <m:t> × </m:t>
                    </m:r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complex matrix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1224" t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00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sz="quarter" idx="1"/>
                <p:extLst>
                  <p:ext uri="{D42A27DB-BD31-4B8C-83A1-F6EECF244321}">
                    <p14:modId xmlns:p14="http://schemas.microsoft.com/office/powerpoint/2010/main" val="3754804941"/>
                  </p:ext>
                </p:extLst>
              </p:nvPr>
            </p:nvGraphicFramePr>
            <p:xfrm>
              <a:off x="304801" y="152400"/>
              <a:ext cx="8381999" cy="6712424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8381999"/>
                  </a:tblGrid>
                  <a:tr h="1483648">
                    <a:tc>
                      <a:txBody>
                        <a:bodyPr/>
                        <a:lstStyle/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10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600" u="sng" dirty="0" smtClean="0">
                              <a:effectLst/>
                            </a:rPr>
                            <a:t>Algorithm STFT_SINGLE_CHANNEL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</m:t>
                              </m:r>
                            </m:oMath>
                          </a14:m>
                          <a:endParaRPr lang="en-US" sz="1400" dirty="0" smtClean="0">
                            <a:effectLst/>
                          </a:endParaRPr>
                        </a:p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10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 smtClean="0">
                              <a:effectLst/>
                            </a:rPr>
                            <a:t>𝑰𝑵𝑷𝑼𝑻: 𝐀 𝐬𝐭𝐫𝐞𝐚𝐦 𝐨𝐟 (𝐫𝐞𝐚𝐥)𝐬𝐚𝐦𝐩𝐥𝐞𝐬 𝒙(𝒏)𝐚𝐭 𝐬𝐚𝐦𝐩𝐥𝐢𝐧𝐠 𝐫𝐚𝐭𝐞 𝐑, 𝐚 𝐛𝐮𝐟𝐟𝐞𝐫 𝒃𝒖𝒇 𝐟𝐨𝐫 𝐬𝐭𝐨𝐫𝐢𝐧𝐠 𝐢𝐧𝐩𝐮𝐭 𝐬𝐚𝐦𝐩𝐥𝐞𝐬,</a:t>
                          </a:r>
                        </a:p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10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 smtClean="0">
                              <a:effectLst/>
                            </a:rPr>
                            <a:t> 𝐚 𝐛𝐮𝐟𝐟𝐞𝐫 𝒇𝒇𝒕𝒃𝒖𝒇 𝐟𝐨𝐫 𝐭𝐡𝐞 𝐢𝐧−𝐩𝐥𝐚𝐜𝐞 𝐅𝐅𝐓, 𝐚 𝐰𝐢𝐧𝐝𝐨𝐰𝐢𝐧𝐠 𝐟𝐮𝐧𝐜𝐭𝐢𝐨𝐧 𝒘𝒊𝒏𝒅𝒐𝒘 𝐨𝐟 𝐬𝐢𝐳𝐞 𝑵 </a:t>
                          </a:r>
                        </a:p>
                        <a:p>
                          <a:pPr marL="0" marR="0" algn="just">
                            <a:lnSpc>
                              <a:spcPct val="115000"/>
                            </a:lnSpc>
                            <a:spcBef>
                              <a:spcPts val="10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b="0" dirty="0" smtClean="0">
                              <a:effectLst/>
                            </a:rPr>
                            <a:t>𝐎𝐮𝐭𝐩𝐮𝐭: 𝐀 𝐬𝐞𝐪𝐮𝐞𝐧𝐜𝐞 𝐨𝐟 𝐟𝐫𝐚𝐦𝐞𝐬 𝑿_𝒎  𝐚𝐭 𝐬𝐚𝐦𝐩𝐥𝐢𝐧𝐠 𝐫𝐚𝐭𝐞    𝑹⁄𝑯  𝐰𝐡𝐞𝐫𝐞 𝑯 𝐢𝐬 𝐭𝐡𝐞 𝐡𝐨𝐩 𝐬𝐢𝐳𝐞,</a:t>
                          </a:r>
                          <a:r>
                            <a:rPr lang="en-US" sz="1400" b="0" baseline="0" dirty="0" smtClean="0">
                              <a:effectLst/>
                            </a:rPr>
                            <a:t> </a:t>
                          </a:r>
                          <a:r>
                            <a:rPr lang="en-US" sz="1400" b="0" dirty="0" smtClean="0">
                              <a:effectLst/>
                            </a:rPr>
                            <a:t>𝐞𝐚𝐜𝐡 𝐟𝐫𝐚𝐦𝐞 𝐛𝐞𝐢𝐧𝐠 𝐚 𝐜𝐨𝐦𝐩𝐥𝐞𝐱 𝐧𝐮𝐦𝐛𝐞𝐫 𝐬𝐚𝐦𝐩𝐥𝐞𝐝 𝐟𝐮𝐧𝐜𝐭𝐢𝐨𝐧 𝐨𝐟 𝐟𝐫𝐞𝐪𝐮𝐞𝐧𝐜𝐲 𝐛𝐢𝐧 𝐤, 𝑿_𝒎 (𝒌)  𝐰𝐡𝐞𝐫𝐞</a:t>
                          </a:r>
                          <a:r>
                            <a:rPr lang="en-US" sz="1400" b="0" baseline="0" dirty="0" smtClean="0">
                              <a:effectLst/>
                            </a:rPr>
                            <a:t>     </a:t>
                          </a:r>
                          <a:r>
                            <a:rPr lang="en-US" sz="1400" b="0" dirty="0" smtClean="0">
                              <a:effectLst/>
                            </a:rPr>
                            <a:t>𝒌=𝟎, 𝟏,…, 𝑵/𝟐</a:t>
                          </a:r>
                        </a:p>
                      </a:txBody>
                      <a:tcPr marL="56376" marR="56376" marT="0" marB="0"/>
                    </a:tc>
                  </a:tr>
                  <a:tr h="5069552">
                    <a:tc>
                      <a:txBody>
                        <a:bodyPr/>
                        <a:lstStyle/>
                        <a:p>
                          <a:pPr marL="342900" marR="0" lvl="0" indent="-342900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400" dirty="0"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;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𝒊𝒏𝒑𝒖𝒕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𝒔𝒂𝒎𝒑𝒍𝒆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𝒄𝒐𝒖𝒏𝒕𝒆𝒓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𝒎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; 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𝑶𝒖𝒕𝒑𝒖𝒕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𝒇𝒓𝒂𝒎𝒆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𝒄𝒐𝒖𝒏𝒕𝒆𝒓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𝒃𝒖𝒇𝒄𝒐𝒖𝒏𝒕𝒆𝒓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; 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𝑰𝒏𝒅𝒆𝒙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𝒊𝒏𝒕𝒐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𝒃𝒖𝒇𝒇𝒆𝒓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𝒓𝒆𝒑𝒆𝒂𝒕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𝒘𝒉𝒊𝒍𝒆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𝒃𝒖𝒇𝒄𝒐𝒖𝒏𝒕𝒆𝒓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&lt;</m:t>
                              </m:r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𝑵</m:t>
                                  </m:r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𝒅𝒐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  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𝒃𝒖𝒇𝒄𝒐𝒖𝒏𝒕𝒆𝒓</m:t>
                                  </m:r>
                                </m:e>
                              </m:d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𝒙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𝒏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  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𝒃𝒖𝒇𝒄𝒐𝒖𝒏𝒕𝒆𝒓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𝒃𝒖𝒇𝒄𝒐𝒖𝒏𝒕𝒆𝒓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𝟏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 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𝒏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𝟏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𝒆𝒏𝒅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𝒘𝒉𝒊𝒍𝒆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𝑪𝒐𝒑𝒚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𝒃𝒖𝒇𝒇𝒆𝒓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𝒕𝒐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𝒃𝒖𝒇𝒇𝒆𝒓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𝒇𝒇𝒕𝒃𝒖𝒇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𝒇𝒇𝒕𝒃𝒖𝒇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𝒇𝒇𝒕𝒃𝒖𝒇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∗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𝒘𝒊𝒏𝒅𝒐𝒘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//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𝑨𝒑𝒑𝒍𝒚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𝒘𝒊𝒏𝒅𝒐𝒘𝒊𝒏𝒈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𝒇𝒖𝒏𝒄𝒕𝒊𝒐𝒏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𝒃𝒚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𝒎𝒖𝒍𝒕𝒊𝒑𝒍𝒚𝒊𝒏𝒈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𝒑𝒐𝒊𝒏𝒕𝒘𝒊𝒛𝒆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𝑭𝑭𝑻</m:t>
                              </m:r>
                              <m:d>
                                <m:dPr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𝒇𝒇𝒕𝒃𝒖𝒇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     //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𝑪𝒂𝒓𝒓𝒚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𝒐𝒖𝒕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𝑭𝑭𝑻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𝒊𝒏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𝒑𝒍𝒂𝒄𝒆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𝒔𝒐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𝒐𝒖𝒕𝒑𝒖𝒕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𝒊𝒔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𝒘𝒓𝒊𝒕𝒕𝒆𝒏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𝒃𝒂𝒄𝒌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𝒕𝒐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𝒇𝒇𝒕𝒃𝒖𝒇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𝒎</m:t>
                                  </m:r>
                                </m:sub>
                              </m:sSub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𝒇𝒇𝒕𝒃𝒖𝒇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𝒎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𝒎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𝟏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400" dirty="0">
                              <a:effectLst/>
                            </a:rPr>
                            <a:t>          //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𝑷𝒓𝒆𝒑𝒂𝒓𝒆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𝒕𝒐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𝒇𝒊𝒍𝒍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𝒏𝒆𝒙𝒕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𝒃𝒖𝒇𝒇𝒆𝒓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𝒇𝒐𝒓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𝑭𝑭𝑻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𝒇𝒐𝒓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𝒈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𝟎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𝒕𝒐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𝑵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𝑯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𝒅𝒐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    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𝒈</m:t>
                                  </m:r>
                                </m:e>
                              </m:d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𝒈</m:t>
                                  </m:r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𝑯</m:t>
                                  </m:r>
                                </m:e>
                              </m:d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𝒆𝒏𝒅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𝒇𝒐𝒓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  //</a:t>
                          </a: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𝑯𝒐𝒑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𝒃𝒚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𝑯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𝒔𝒂𝒎𝒑𝒍𝒆𝒔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;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𝒖𝒑𝒅𝒂𝒕𝒆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𝒄𝒐𝒏𝒕𝒆𝒏𝒕𝒔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𝒐𝒇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   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𝒃𝒖𝒇𝒄𝒐𝒊𝒏𝒕𝒆𝒓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←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𝑵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𝑯</m:t>
                              </m:r>
                            </m:oMath>
                          </a14:m>
                          <a:endParaRPr lang="en-US" sz="20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𝒖𝒏𝒕𝒊𝒍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𝒕𝒉𝒆𝒓𝒆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𝒂𝒓𝒆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𝒇𝒆𝒘𝒆𝒓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𝒕𝒉𝒂𝒏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𝑯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𝒔𝒂𝒎𝒑𝒍𝒆𝒔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𝒍𝒆𝒇𝒕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𝒊𝒏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>
                                  <a:effectLst/>
                                  <a:latin typeface="Cambria Math"/>
                                </a:rPr>
                                <m:t>𝒙</m:t>
                              </m:r>
                            </m:oMath>
                          </a14:m>
                          <a:endParaRPr lang="en-US" sz="2000" dirty="0" smtClean="0">
                            <a:solidFill>
                              <a:srgbClr val="000000"/>
                            </a:solidFill>
                            <a:effectLst/>
                            <a:latin typeface="Cambria"/>
                            <a:ea typeface="Calibri"/>
                            <a:cs typeface="Arial"/>
                          </a:endParaRPr>
                        </a:p>
                      </a:txBody>
                      <a:tcPr marL="56376" marR="56376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sz="quarter" idx="1"/>
                <p:extLst>
                  <p:ext uri="{D42A27DB-BD31-4B8C-83A1-F6EECF244321}">
                    <p14:modId xmlns:p14="http://schemas.microsoft.com/office/powerpoint/2010/main" val="3754804941"/>
                  </p:ext>
                </p:extLst>
              </p:nvPr>
            </p:nvGraphicFramePr>
            <p:xfrm>
              <a:off x="304801" y="152400"/>
              <a:ext cx="8381999" cy="6691152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8381999"/>
                  </a:tblGrid>
                  <a:tr h="16216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76" marR="56376" marT="0" marB="0">
                        <a:blipFill rotWithShape="1">
                          <a:blip r:embed="rId2"/>
                          <a:stretch>
                            <a:fillRect t="-3008" b="-312782"/>
                          </a:stretch>
                        </a:blipFill>
                      </a:tcPr>
                    </a:tc>
                  </a:tr>
                  <a:tr h="50695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6376" marR="56376" marT="0" marB="0">
                        <a:blipFill rotWithShape="1">
                          <a:blip r:embed="rId2"/>
                          <a:stretch>
                            <a:fillRect t="-329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0075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2-Non-negative </a:t>
            </a:r>
            <a:r>
              <a:rPr lang="en-US" dirty="0"/>
              <a:t>Matrix Factorization (NMF):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NMF takes the spectrogram matrix  of the sound source and uses it to find the basis and weights 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𝑆𝑝𝑒𝑐𝑡𝑟𝑜𝑔𝑟𝑎𝑚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[</m:t>
                          </m:r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  <m:r>
                            <a:rPr lang="en-US" i="1">
                              <a:latin typeface="Cambria Math"/>
                            </a:rPr>
                            <m:t>]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=|</m:t>
                      </m:r>
                      <m:r>
                        <a:rPr lang="en-US" i="1">
                          <a:latin typeface="Cambria Math"/>
                        </a:rPr>
                        <m:t>𝑆𝑇𝐹𝑇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[</m:t>
                      </m:r>
                      <m:r>
                        <a:rPr lang="en-US" i="1">
                          <a:latin typeface="Cambria Math"/>
                        </a:rPr>
                        <m:t>𝑛</m:t>
                      </m:r>
                      <m:r>
                        <a:rPr lang="en-US" i="1">
                          <a:latin typeface="Cambria Math"/>
                        </a:rPr>
                        <m:t>])|=|</m:t>
                      </m:r>
                      <m:r>
                        <a:rPr lang="en-US" i="1">
                          <a:latin typeface="Cambria Math"/>
                        </a:rPr>
                        <m:t>𝑋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|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Suppose V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i="1" dirty="0" smtClean="0">
                        <a:latin typeface="Cambria Math"/>
                      </a:rPr>
                      <m:t>𝑇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 matrix of positive values at all.</a:t>
                </a:r>
              </a:p>
              <a:p>
                <a:r>
                  <a:rPr lang="en-US" dirty="0" smtClean="0"/>
                  <a:t>NMF finds B and W such that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𝑉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≈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𝐵𝑊</m:t>
                    </m:r>
                    <m:r>
                      <a:rPr lang="en-US" b="0" i="1" dirty="0" smtClean="0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where B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𝐾</m:t>
                    </m:r>
                  </m:oMath>
                </a14:m>
                <a:r>
                  <a:rPr lang="en-US" dirty="0" smtClean="0"/>
                  <a:t> and W is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𝐾</m:t>
                    </m:r>
                    <m:r>
                      <a:rPr lang="en-US" i="1" dirty="0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matrices .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 r="-1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C:\Users\Mohammad\Desktop\slidPixcs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44" y="3829164"/>
            <a:ext cx="4114800" cy="306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68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 NMF KL-divergence cost function :-</a:t>
                </a:r>
              </a:p>
              <a:p>
                <a:pPr marL="0" indent="0">
                  <a:buNone/>
                </a:pP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𝐷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𝑉</m:t>
                        </m:r>
                        <m:r>
                          <a:rPr lang="en-US" sz="1800" i="1">
                            <a:latin typeface="Cambria Math"/>
                          </a:rPr>
                          <m:t> ||</m:t>
                        </m:r>
                        <m:r>
                          <a:rPr lang="en-US" sz="1800" i="1">
                            <a:latin typeface="Cambria Math"/>
                          </a:rPr>
                          <m:t>𝐵𝑊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grow m:val="on"/>
                        <m:ctrlPr>
                          <a:rPr lang="en-US" sz="18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/>
                          </a:rPr>
                          <m:t>𝑖</m:t>
                        </m:r>
                        <m:r>
                          <a:rPr lang="en-US" sz="1800" i="1">
                            <a:latin typeface="Cambria Math"/>
                          </a:rPr>
                          <m:t>,</m:t>
                        </m:r>
                        <m:r>
                          <a:rPr lang="en-US" sz="18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 </m:t>
                        </m:r>
                      </m:sup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i="1">
                                    <a:latin typeface="Cambria Math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18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latin typeface="Cambria Math"/>
                                  </a:rPr>
                                  <m:t> </m:t>
                                </m:r>
                              </m:sub>
                            </m:sSub>
                            <m:func>
                              <m:funcPr>
                                <m:ctrlPr>
                                  <a:rPr lang="en-US" sz="1800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800">
                                    <a:latin typeface="Cambria Math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𝐵𝑊</m:t>
                                        </m:r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en-US" sz="1800" i="1">
                                            <a:latin typeface="Cambria Math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1800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(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𝐵𝑊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)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𝑖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r>
                  <a:rPr lang="en-US" dirty="0" smtClean="0"/>
                  <a:t>Multiplicative </a:t>
                </a:r>
                <a:r>
                  <a:rPr lang="en-US" dirty="0"/>
                  <a:t>update rules 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𝐵</m:t>
                      </m:r>
                      <m:r>
                        <a:rPr lang="en-US" i="1">
                          <a:latin typeface="Cambria Math"/>
                        </a:rPr>
                        <m:t>←</m:t>
                      </m:r>
                      <m:r>
                        <a:rPr lang="en-US" i="1">
                          <a:latin typeface="Cambria Math"/>
                        </a:rPr>
                        <m:t>𝐵</m:t>
                      </m:r>
                      <m:r>
                        <a:rPr lang="en-US" i="1">
                          <a:latin typeface="Cambria Math"/>
                        </a:rPr>
                        <m:t>.∗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𝐵𝑊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𝑊</m:t>
                      </m:r>
                      <m:r>
                        <a:rPr lang="en-US" i="1">
                          <a:latin typeface="Cambria Math"/>
                        </a:rPr>
                        <m:t>←</m:t>
                      </m:r>
                      <m:r>
                        <a:rPr lang="en-US" i="1">
                          <a:latin typeface="Cambria Math"/>
                        </a:rPr>
                        <m:t>𝑊</m:t>
                      </m:r>
                      <m:r>
                        <a:rPr lang="en-US" i="1">
                          <a:latin typeface="Cambria Math"/>
                        </a:rPr>
                        <m:t>.∗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/>
                                    </a:rPr>
                                    <m:t>𝐵𝑊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2-Non-negative </a:t>
            </a:r>
            <a:r>
              <a:rPr lang="en-US" dirty="0"/>
              <a:t>Matrix Factorization (NMF):</a:t>
            </a:r>
          </a:p>
        </p:txBody>
      </p:sp>
    </p:spTree>
    <p:extLst>
      <p:ext uri="{BB962C8B-B14F-4D97-AF65-F5344CB8AC3E}">
        <p14:creationId xmlns:p14="http://schemas.microsoft.com/office/powerpoint/2010/main" val="43603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/>
          <a:lstStyle/>
          <a:p>
            <a:r>
              <a:rPr lang="en-US" dirty="0" smtClean="0"/>
              <a:t>2.A Sparse </a:t>
            </a:r>
            <a:r>
              <a:rPr lang="en-US" dirty="0"/>
              <a:t>regularization for NMF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avoid </a:t>
                </a:r>
                <a:r>
                  <a:rPr lang="en-US" dirty="0"/>
                  <a:t>over fitting problem </a:t>
                </a:r>
                <a:endParaRPr lang="en-US" dirty="0" smtClean="0"/>
              </a:p>
              <a:p>
                <a:r>
                  <a:rPr lang="en-US" dirty="0" smtClean="0"/>
                  <a:t>Cost function :-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cost =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𝐷</m:t>
                    </m:r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𝑉</m:t>
                    </m:r>
                    <m:r>
                      <a:rPr lang="en-US" sz="1800" i="1">
                        <a:latin typeface="Cambria Math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𝐵𝑊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+ </m:t>
                    </m:r>
                    <m:r>
                      <a:rPr lang="en-US" sz="1800" i="1">
                        <a:latin typeface="Cambria Math"/>
                      </a:rPr>
                      <m:t>𝜇</m:t>
                    </m:r>
                    <m:sSub>
                      <m:sSubPr>
                        <m:ctrlPr>
                          <a:rPr lang="en-US" sz="1800" i="1" smtClean="0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𝑊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    </m:t>
                    </m:r>
                    <m:r>
                      <a:rPr lang="en-US" sz="1400" i="1">
                        <a:latin typeface="Cambria Math"/>
                      </a:rPr>
                      <m:t>𝜇</m:t>
                    </m:r>
                    <m:r>
                      <a:rPr lang="en-US" sz="1400" i="1">
                        <a:latin typeface="Cambria Math"/>
                      </a:rPr>
                      <m:t>&gt;0 </m:t>
                    </m:r>
                    <m:r>
                      <a:rPr lang="en-US" sz="1400" i="1">
                        <a:latin typeface="Cambria Math"/>
                      </a:rPr>
                      <m:t>𝑖𝑠</m:t>
                    </m:r>
                    <m:r>
                      <a:rPr lang="en-US" sz="1400" i="1">
                        <a:latin typeface="Cambria Math"/>
                      </a:rPr>
                      <m:t> </m:t>
                    </m:r>
                    <m:r>
                      <a:rPr lang="en-US" sz="1400" i="1">
                        <a:latin typeface="Cambria Math"/>
                      </a:rPr>
                      <m:t>𝑤𝑒𝑖𝑔h𝑡</m:t>
                    </m:r>
                    <m:r>
                      <a:rPr lang="en-US" sz="1400" i="1">
                        <a:latin typeface="Cambria Math"/>
                      </a:rPr>
                      <m:t> </m:t>
                    </m:r>
                    <m:r>
                      <a:rPr lang="en-US" sz="1400" i="1">
                        <a:latin typeface="Cambria Math"/>
                      </a:rPr>
                      <m:t>𝑠𝑝𝑎𝑟𝑠𝑖𝑡𝑦</m:t>
                    </m:r>
                    <m:r>
                      <a:rPr lang="en-US" sz="1400" i="1">
                        <a:latin typeface="Cambria Math"/>
                      </a:rPr>
                      <m:t> </m:t>
                    </m:r>
                    <m:r>
                      <a:rPr lang="en-US" sz="1400" i="1">
                        <a:latin typeface="Cambria Math"/>
                      </a:rPr>
                      <m:t>𝑝𝑒𝑛𝑎𝑙𝑡𝑦</m:t>
                    </m:r>
                    <m:r>
                      <a:rPr lang="en-US" sz="1400" i="1">
                        <a:latin typeface="Cambria Math"/>
                      </a:rPr>
                      <m:t> ,  </m:t>
                    </m:r>
                  </m:oMath>
                </a14:m>
                <a:endParaRPr lang="en-US" sz="1400" i="1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/>
                      </a:rPr>
                      <m:t>                                          </m:t>
                    </m:r>
                    <m:r>
                      <a:rPr lang="en-US" sz="1400" i="1">
                        <a:latin typeface="Cambria Math"/>
                      </a:rPr>
                      <m:t>𝑎𝑛𝑑</m:t>
                    </m:r>
                    <m:r>
                      <a:rPr lang="en-US" sz="14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|</m:t>
                        </m:r>
                        <m:r>
                          <a:rPr lang="en-US" sz="1400" i="1">
                            <a:latin typeface="Cambria Math"/>
                          </a:rPr>
                          <m:t>𝑊</m:t>
                        </m:r>
                        <m:r>
                          <a:rPr lang="en-US" sz="1400" i="1">
                            <a:latin typeface="Cambria Math"/>
                          </a:rPr>
                          <m:t>|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1 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sz="1400" dirty="0"/>
                  <a:t>is L1-norm of weights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|</m:t>
                        </m:r>
                        <m:r>
                          <a:rPr lang="en-US" sz="1400" i="1">
                            <a:latin typeface="Cambria Math"/>
                          </a:rPr>
                          <m:t>𝑊</m:t>
                        </m:r>
                        <m:r>
                          <a:rPr lang="en-US" sz="1400" i="1">
                            <a:latin typeface="Cambria Math"/>
                          </a:rPr>
                          <m:t>|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r>
                          <a:rPr lang="en-US" sz="1400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sz="1400" i="1">
                            <a:latin typeface="Cambria Math"/>
                          </a:rPr>
                          <m:t>|</m:t>
                        </m:r>
                      </m:e>
                    </m:nary>
                    <m:r>
                      <a:rPr lang="en-US" sz="1400" i="1">
                        <a:latin typeface="Cambria Math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14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  <m:r>
                          <a:rPr lang="en-US" sz="1400" i="1">
                            <a:latin typeface="Cambria Math"/>
                          </a:rPr>
                          <m:t>,</m:t>
                        </m:r>
                        <m:r>
                          <a:rPr lang="en-US" sz="1400" i="1">
                            <a:latin typeface="Cambria Math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 smtClean="0"/>
              </a:p>
              <a:p>
                <a:r>
                  <a:rPr lang="en-US" dirty="0"/>
                  <a:t>the multiplicative update rules </a:t>
                </a:r>
                <a:r>
                  <a:rPr lang="en-US" dirty="0" smtClean="0"/>
                  <a:t>:-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𝐵</m:t>
                      </m:r>
                      <m:r>
                        <a:rPr lang="en-US" sz="2000" i="1">
                          <a:latin typeface="Cambria Math"/>
                        </a:rPr>
                        <m:t>←</m:t>
                      </m:r>
                      <m:r>
                        <a:rPr lang="en-US" sz="2000" i="1">
                          <a:latin typeface="Cambria Math"/>
                        </a:rPr>
                        <m:t>𝐵</m:t>
                      </m:r>
                      <m:r>
                        <a:rPr lang="en-US" sz="2000" i="1">
                          <a:latin typeface="Cambria Math"/>
                        </a:rPr>
                        <m:t>.∗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/>
                                    </a:rPr>
                                    <m:t>𝐵𝑊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.∗ 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 .∗</m:t>
                          </m:r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+1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 </m:t>
                                  </m:r>
                                  <m:f>
                                    <m:fPr>
                                      <m:type m:val="skw"/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𝑉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𝐵𝑊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sz="2000" i="1">
                                  <a:latin typeface="Cambria Math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 .∗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𝐵</m:t>
                              </m:r>
                            </m:e>
                          </m:d>
                          <m:r>
                            <a:rPr lang="en-US" sz="2000" i="1">
                              <a:latin typeface="Cambria Math"/>
                            </a:rPr>
                            <m:t>.∗</m:t>
                          </m:r>
                          <m:r>
                            <a:rPr lang="en-US" sz="2000" i="1">
                              <a:latin typeface="Cambria Math"/>
                            </a:rPr>
                            <m:t>𝐵</m:t>
                          </m:r>
                        </m:den>
                      </m:f>
                      <m:r>
                        <a:rPr lang="en-US" sz="2000" i="1">
                          <a:latin typeface="Cambria Math"/>
                        </a:rPr>
                        <m:t>                   (1)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         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𝑊</m:t>
                    </m:r>
                    <m:r>
                      <a:rPr lang="en-US" sz="2000" i="1">
                        <a:latin typeface="Cambria Math"/>
                      </a:rPr>
                      <m:t>←</m:t>
                    </m:r>
                    <m:r>
                      <a:rPr lang="en-US" sz="2000" i="1">
                        <a:latin typeface="Cambria Math"/>
                      </a:rPr>
                      <m:t>𝑊</m:t>
                    </m:r>
                    <m:r>
                      <a:rPr lang="en-US" sz="2000" i="1">
                        <a:latin typeface="Cambria Math"/>
                      </a:rPr>
                      <m:t>.∗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type m:val="skw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/>
                                  </a:rPr>
                                  <m:t>𝑉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/>
                                  </a:rPr>
                                  <m:t>𝐵𝑊</m:t>
                                </m:r>
                              </m:den>
                            </m:f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1+ </m:t>
                        </m:r>
                        <m:r>
                          <a:rPr lang="en-US" sz="2000" i="1">
                            <a:latin typeface="Cambria Math"/>
                          </a:rPr>
                          <m:t>𝜇</m:t>
                        </m:r>
                      </m:den>
                    </m:f>
                    <m:r>
                      <a:rPr lang="en-US" sz="2000" i="1">
                        <a:latin typeface="Cambria Math"/>
                      </a:rPr>
                      <m:t>                </m:t>
                    </m:r>
                    <m:r>
                      <a:rPr lang="en-US" sz="2000" b="0" i="1" smtClean="0">
                        <a:latin typeface="Cambria Math"/>
                      </a:rPr>
                      <m:t>   </m:t>
                    </m:r>
                    <m:r>
                      <a:rPr lang="en-US" sz="2000" i="1">
                        <a:latin typeface="Cambria Math"/>
                      </a:rPr>
                      <m:t>                                              (2)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88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954053"/>
                  </p:ext>
                </p:extLst>
              </p:nvPr>
            </p:nvGraphicFramePr>
            <p:xfrm>
              <a:off x="762000" y="381000"/>
              <a:ext cx="7543800" cy="6274160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7543800"/>
                  </a:tblGrid>
                  <a:tr h="142357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0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800" u="sng" dirty="0">
                              <a:effectLst/>
                            </a:rPr>
                            <a:t>Algorithm Sparse NMF-KL</a:t>
                          </a: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INPUT: Matrix V of dimensions F x T contain real positive values at all, (F x K) initial basis matrix 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𝒊𝒏𝒊𝒕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, (K x T) initial weights matrix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𝒊𝒏𝒊𝒕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 , component indices set COMP_INDS contain the indices of each source in B and W. </a:t>
                          </a: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Output: B ϵ R</a:t>
                          </a:r>
                          <a:r>
                            <a:rPr lang="en-US" sz="1400" baseline="30000" dirty="0">
                              <a:effectLst/>
                            </a:rPr>
                            <a:t>F x K </a:t>
                          </a:r>
                          <a:r>
                            <a:rPr lang="en-US" sz="1400" dirty="0">
                              <a:effectLst/>
                            </a:rPr>
                            <a:t>  and  W ϵ R</a:t>
                          </a:r>
                          <a:r>
                            <a:rPr lang="en-US" sz="1400" baseline="30000" dirty="0">
                              <a:effectLst/>
                            </a:rPr>
                            <a:t>K x T</a:t>
                          </a:r>
                          <a:r>
                            <a:rPr lang="en-US" sz="1400" dirty="0">
                              <a:effectLst/>
                            </a:rPr>
                            <a:t>  such that the cost function ( * )  minimized</a:t>
                          </a:r>
                          <a:endParaRPr lang="en-US" sz="1400" dirty="0">
                            <a:solidFill>
                              <a:srgbClr val="000000"/>
                            </a:solidFill>
                            <a:effectLst/>
                            <a:latin typeface="Cambria"/>
                            <a:ea typeface="Calibri"/>
                            <a:cs typeface="Arial"/>
                          </a:endParaRPr>
                        </a:p>
                      </a:txBody>
                      <a:tcPr marL="54565" marR="54565" marT="0" marB="0"/>
                    </a:tc>
                  </a:tr>
                  <a:tr h="2141368">
                    <a:tc>
                      <a:txBody>
                        <a:bodyPr/>
                        <a:lstStyle/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endParaRPr lang="en-US" sz="16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600" dirty="0">
                              <a:effectLst/>
                            </a:rPr>
                            <a:t>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𝒇𝒐𝒓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𝒆𝒂𝒄𝒉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𝒔𝒐𝒖𝒓𝒄𝒆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,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𝒈𝒆𝒕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𝒕𝒉𝒆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𝒔𝒆𝒕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𝒐𝒇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𝒔𝒐𝒖𝒓𝒄𝒆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𝒊𝒏𝒅𝒊𝒄𝒆𝒔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𝒄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𝒊𝒏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𝑪𝑶𝑴𝑷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_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𝑰𝑵𝑫𝑺</m:t>
                              </m:r>
                            </m:oMath>
                          </a14:m>
                          <a:endParaRPr lang="en-US" sz="16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600" dirty="0">
                              <a:effectLst/>
                            </a:rPr>
                            <a:t>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𝒖𝒑𝒅𝒂𝒕𝒆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𝒕𝒉𝒆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𝒄𝒐𝒖𝒍𝒖𝒎𝒏𝒔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𝒄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𝒐𝒇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𝑩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𝒖𝒔𝒊𝒏𝒈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𝑾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&amp;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𝒕𝒉𝒆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𝒖𝒑𝒅𝒂𝒕𝒆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𝒓𝒐𝒖𝒍𝒆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>
                                      <a:effectLst/>
                                      <a:latin typeface="Cambria Math"/>
                                    </a:rPr>
                                    <m:t>𝟏</m:t>
                                  </m:r>
                                </m:e>
                              </m:d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</m:oMath>
                          </a14:m>
                          <a:endParaRPr lang="en-US" sz="16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600" dirty="0">
                              <a:effectLst/>
                            </a:rPr>
                            <a:t>       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𝒖𝒑𝒅𝒂𝒕𝒆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𝒕𝒉𝒆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𝒓𝒐𝒘𝒔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𝒄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𝒐𝒇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𝑾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𝒖𝒔𝒊𝒏𝒈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𝑩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&amp;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𝒕𝒉𝒆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𝒖𝒑𝒅𝒂𝒕𝒆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𝒓𝒐𝒖𝒍𝒆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>
                                      <a:effectLst/>
                                      <a:latin typeface="Cambria Math"/>
                                    </a:rPr>
                                    <m:t>𝟐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600" dirty="0">
                              <a:effectLst/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𝒆𝒏𝒅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𝒇𝒐𝒓</m:t>
                              </m:r>
                            </m:oMath>
                          </a14:m>
                          <a:endParaRPr lang="en-US" sz="16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:r>
                            <a:rPr lang="en-US" sz="1600" dirty="0">
                              <a:effectLst/>
                            </a:rPr>
                            <a:t>        </a:t>
                          </a: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𝑵𝒐𝒓𝒎𝒂𝒍𝒊𝒛𝒆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𝑩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 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𝒂𝒏𝒅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 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𝑾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  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𝒕𝒐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𝟏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𝒐𝒓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𝒍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𝟐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𝒖𝒏𝒊𝒕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𝒍𝒆𝒏𝒈𝒕𝒉</m:t>
                              </m:r>
                            </m:oMath>
                          </a14:m>
                          <a:endParaRPr lang="en-US" sz="16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        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𝒖𝒑𝒅𝒂𝒕𝒆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𝒕𝒉𝒆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𝒄𝒐𝒔𝒕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𝒖𝒔𝒊𝒏𝒈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(∗)</m:t>
                              </m:r>
                            </m:oMath>
                          </a14:m>
                          <a:endParaRPr lang="en-US" sz="1600" dirty="0">
                            <a:effectLst/>
                          </a:endParaRPr>
                        </a:p>
                        <a:p>
                          <a:pPr marL="342900" marR="0" lvl="0" indent="-34290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Font typeface="+mj-lt"/>
                            <a:buAutoNum type="arabicPeriod"/>
                          </a:pPr>
                          <a14:m>
                            <m:oMath xmlns:m="http://schemas.openxmlformats.org/officeDocument/2006/math"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𝒖𝒏𝒕𝒊𝒍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𝒔𝒕𝒐𝒑𝒊𝒏𝒈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𝒄𝒐𝒏𝒅𝒊𝒕𝒊𝒐𝒏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𝒊𝒔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𝒎𝒆𝒕</m:t>
                              </m:r>
                              <m:r>
                                <a:rPr lang="en-US" sz="1600">
                                  <a:effectLst/>
                                  <a:latin typeface="Cambria Math"/>
                                </a:rPr>
                                <m:t> </m:t>
                              </m:r>
                            </m:oMath>
                          </a14:m>
                          <a:endParaRPr lang="en-US" sz="1600" dirty="0">
                            <a:solidFill>
                              <a:srgbClr val="000000"/>
                            </a:solidFill>
                            <a:effectLst/>
                            <a:latin typeface="Cambria"/>
                            <a:ea typeface="Calibri"/>
                            <a:cs typeface="Arial"/>
                          </a:endParaRPr>
                        </a:p>
                      </a:txBody>
                      <a:tcPr marL="54565" marR="54565" marT="0" marB="0"/>
                    </a:tc>
                  </a:tr>
                  <a:tr h="260726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 smtClean="0">
                              <a:effectLst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Fact: better NMF results can be obtained by better initialization of B and W.</a:t>
                          </a: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100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50" dirty="0">
                              <a:effectLst/>
                            </a:rPr>
                            <a:t>Initialization B, W</a:t>
                          </a: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𝒊𝒏𝒊𝒕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we calculate the row mean of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>
                                      <a:effectLst/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𝑽</m:t>
                                  </m:r>
                                </m:e>
                                <m:sup>
                                  <m:r>
                                    <a:rPr lang="en-US" sz="1400">
                                      <a:effectLst/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(Mu) then apply the relation:</a:t>
                          </a: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𝑩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𝒊𝒏𝒊𝒕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sz="1400" b="1" i="0" smtClean="0">
                                    <a:effectLst/>
                                    <a:latin typeface="Cambria Math"/>
                                  </a:rPr>
                                  <m:t>[</m:t>
                                </m:r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 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𝒓𝒂𝒏𝒅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𝑭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×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𝑲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𝑭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∗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𝑲</m:t>
                                    </m:r>
                                  </m:sub>
                                </m:sSub>
                                <m:r>
                                  <a:rPr lang="en-US" sz="1400" b="1" i="0" smtClean="0">
                                    <a:effectLst/>
                                    <a:latin typeface="Cambria Math"/>
                                  </a:rPr>
                                  <m:t> ]</m:t>
                                </m:r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  .∗  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𝑴𝒖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𝑭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∗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𝑲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               (</m:t>
                                </m:r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𝟑</m:t>
                                </m:r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𝑾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𝒊𝒏𝒊𝒕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1400" i="1">
                                            <a:effectLst/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𝒓𝒂𝒏𝒅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(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𝑲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×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𝑻</m:t>
                                        </m:r>
                                        <m:r>
                                          <a:rPr lang="en-US" sz="1400">
                                            <a:effectLst/>
                                            <a:latin typeface="Cambria Math"/>
                                          </a:rPr>
                                          <m:t>)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effectLst/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𝟏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𝑲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∗</m:t>
                                    </m:r>
                                    <m:r>
                                      <a:rPr lang="en-US" sz="1400">
                                        <a:effectLst/>
                                        <a:latin typeface="Cambria Math"/>
                                      </a:rPr>
                                      <m:t>𝑻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                                    (</m:t>
                                </m:r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𝟒</m:t>
                                </m:r>
                                <m:r>
                                  <a:rPr lang="en-US" sz="1400">
                                    <a:effectLst/>
                                    <a:latin typeface="Cambria Math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sz="14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</a:rPr>
                            <a:t> </a:t>
                          </a:r>
                          <a:endParaRPr lang="en-US" sz="1400" dirty="0">
                            <a:solidFill>
                              <a:srgbClr val="000000"/>
                            </a:solidFill>
                            <a:effectLst/>
                            <a:latin typeface="Cambria"/>
                            <a:ea typeface="Calibri"/>
                            <a:cs typeface="Arial"/>
                          </a:endParaRPr>
                        </a:p>
                      </a:txBody>
                      <a:tcPr marL="54565" marR="54565" marT="0" marB="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69954053"/>
                  </p:ext>
                </p:extLst>
              </p:nvPr>
            </p:nvGraphicFramePr>
            <p:xfrm>
              <a:off x="762000" y="381000"/>
              <a:ext cx="7543800" cy="6250284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7543800"/>
                  </a:tblGrid>
                  <a:tr h="14235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565" marR="54565" marT="0" marB="0">
                        <a:blipFill rotWithShape="1">
                          <a:blip r:embed="rId2"/>
                          <a:stretch>
                            <a:fillRect t="-4721" b="-339914"/>
                          </a:stretch>
                        </a:blipFill>
                      </a:tcPr>
                    </a:tc>
                  </a:tr>
                  <a:tr h="22194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565" marR="54565" marT="0" marB="0">
                        <a:blipFill rotWithShape="1">
                          <a:blip r:embed="rId2"/>
                          <a:stretch>
                            <a:fillRect t="-67033" b="-117582"/>
                          </a:stretch>
                        </a:blipFill>
                      </a:tcPr>
                    </a:tc>
                  </a:tr>
                  <a:tr h="26072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4565" marR="54565" marT="0" marB="0">
                        <a:blipFill rotWithShape="1">
                          <a:blip r:embed="rId2"/>
                          <a:stretch>
                            <a:fillRect t="-14205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8676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NMF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7422" y="2552700"/>
            <a:ext cx="2667000" cy="190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V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191000" y="2565210"/>
                <a:ext cx="1219200" cy="1905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     </m:t>
                        </m:r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 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565210"/>
                <a:ext cx="1219200" cy="19050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 rot="5400000">
            <a:off x="6667500" y="1770228"/>
            <a:ext cx="1219200" cy="266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>
            <a:stCxn id="7" idx="0"/>
            <a:endCxn id="7" idx="2"/>
          </p:cNvCxnSpPr>
          <p:nvPr/>
        </p:nvCxnSpPr>
        <p:spPr>
          <a:xfrm>
            <a:off x="4800600" y="2565210"/>
            <a:ext cx="0" cy="190500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2"/>
            <a:endCxn id="8" idx="0"/>
          </p:cNvCxnSpPr>
          <p:nvPr/>
        </p:nvCxnSpPr>
        <p:spPr>
          <a:xfrm>
            <a:off x="5943600" y="3103728"/>
            <a:ext cx="266700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134100" y="2329934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4800" y="27432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95046" y="21452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335863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086600" y="2619970"/>
                <a:ext cx="66460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US" i="1" dirty="0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2619970"/>
                <a:ext cx="664606" cy="9233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4191000" y="46482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876800" y="4648200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91000" y="2358788"/>
            <a:ext cx="121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38600" y="2743200"/>
            <a:ext cx="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33800" y="335863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762000" y="2420203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107823" y="2069068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191000" y="2019321"/>
                <a:ext cx="14978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𝐾</m:t>
                      </m:r>
                      <m:r>
                        <a:rPr lang="en-US" i="1" dirty="0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r>
                        <a:rPr lang="en-US" i="1" dirty="0" err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2019321"/>
                <a:ext cx="149784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965947" y="4658730"/>
                <a:ext cx="13930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         </m:t>
                    </m:r>
                    <m:sSub>
                      <m:sSubPr>
                        <m:ctrlPr>
                          <a:rPr lang="en-US" i="1" dirty="0" err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947" y="4658730"/>
                <a:ext cx="1393074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/>
          <p:cNvCxnSpPr/>
          <p:nvPr/>
        </p:nvCxnSpPr>
        <p:spPr>
          <a:xfrm rot="16200000">
            <a:off x="5638800" y="3429001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>
            <a:off x="5638800" y="2819401"/>
            <a:ext cx="45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 rot="16200000">
                <a:off x="5030670" y="2985823"/>
                <a:ext cx="1290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err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       </m:t>
                    </m:r>
                    <m:sSub>
                      <m:sSubPr>
                        <m:ctrlPr>
                          <a:rPr lang="en-US" i="1" dirty="0" err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30670" y="2985823"/>
                <a:ext cx="129048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314165" y="3048001"/>
                <a:ext cx="5549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165" y="3048001"/>
                <a:ext cx="554959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658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Separation States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r>
              <a:rPr lang="en-US" dirty="0" smtClean="0"/>
              <a:t>Supervised</a:t>
            </a:r>
          </a:p>
          <a:p>
            <a:endParaRPr lang="en-US" dirty="0" smtClean="0"/>
          </a:p>
          <a:p>
            <a:r>
              <a:rPr lang="en-US" dirty="0" smtClean="0"/>
              <a:t>Simi-Supervised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Unsupervised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924800" cy="54833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Supervised by: Dr. ABD EL-AZIZ AHMED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Assistant Professor of Information Systems, ISSR, Cairo </a:t>
            </a:r>
            <a:r>
              <a:rPr lang="en-US" i="1" dirty="0" smtClean="0"/>
              <a:t>University</a:t>
            </a:r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 smtClean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MOHAMMAD SOLAIMAN </a:t>
            </a:r>
            <a:r>
              <a:rPr lang="en-US" i="1" dirty="0" smtClean="0"/>
              <a:t>AL-ASHKAR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A`LAA MOHAMMAD </a:t>
            </a:r>
            <a:r>
              <a:rPr lang="en-US" i="1" dirty="0" smtClean="0"/>
              <a:t>ESMAIL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sz="1400" dirty="0"/>
              <a:t/>
            </a:r>
            <a:br>
              <a:rPr lang="en-US" sz="1400" dirty="0"/>
            </a:br>
            <a:r>
              <a:rPr lang="en-US" sz="1400" i="1" dirty="0"/>
              <a:t>Computer Science Department– Collage of Science – Cairo </a:t>
            </a:r>
            <a:r>
              <a:rPr lang="en-US" sz="1400" i="1" dirty="0" smtClean="0"/>
              <a:t>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68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NMF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Don’t </a:t>
                </a:r>
                <a:r>
                  <a:rPr lang="en-US" dirty="0"/>
                  <a:t>need to random initialize the basis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endParaRPr lang="en-US" dirty="0" smtClean="0"/>
              </a:p>
              <a:p>
                <a:r>
                  <a:rPr lang="en-US" dirty="0" smtClean="0"/>
                  <a:t>Randomly initialize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𝑊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𝐵</m:t>
                    </m:r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Will </a:t>
                </a:r>
                <a:r>
                  <a:rPr lang="en-US" dirty="0"/>
                  <a:t>be a combination of speech basis and noise basis that stored in </a:t>
                </a:r>
                <a:r>
                  <a:rPr lang="en-US" dirty="0" smtClean="0"/>
                  <a:t>database</a:t>
                </a:r>
                <a:endParaRPr lang="en-US" dirty="0"/>
              </a:p>
              <a:p>
                <a:r>
                  <a:rPr lang="en-US" dirty="0" smtClean="0"/>
                  <a:t>Get </a:t>
                </a:r>
                <a:r>
                  <a:rPr lang="en-US" dirty="0"/>
                  <a:t>these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from the database for selected STFT window size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𝐵</m:t>
                    </m:r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|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Run </a:t>
                </a:r>
                <a:r>
                  <a:rPr lang="en-US" dirty="0"/>
                  <a:t>the Sparse NMF Algorithm to update only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𝑊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constant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𝑆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 ,   </m:t>
                    </m:r>
                    <m:acc>
                      <m:accPr>
                        <m:chr m:val="̃"/>
                        <m:ctrlPr>
                          <a:rPr lang="en-US" i="1" dirty="0">
                            <a:latin typeface="Cambria Math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𝑁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 r="-12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2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Simi-Supervised NMF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Construct </a:t>
                </a:r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as three </a:t>
                </a:r>
                <a:r>
                  <a:rPr lang="en-US" dirty="0" smtClean="0"/>
                  <a:t>parts </a:t>
                </a:r>
                <a:endParaRPr lang="en-US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𝐵</m:t>
                      </m:r>
                      <m:r>
                        <a:rPr lang="en-US" i="1" dirty="0" smtClean="0">
                          <a:latin typeface="Cambria Math"/>
                        </a:rPr>
                        <m:t> =[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/>
                                </a:rPr>
                                <m:t>𝑒𝑞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b="0" i="1" dirty="0" smtClean="0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latin typeface="Cambria Math"/>
                      </a:rPr>
                      <m:t>𝑎𝑛𝑑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𝑒𝑞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Will be a combination of speech basis </a:t>
                </a:r>
                <a:r>
                  <a:rPr lang="en-US" dirty="0" smtClean="0"/>
                  <a:t>and equilibrium basis that </a:t>
                </a:r>
                <a:r>
                  <a:rPr lang="en-US" dirty="0"/>
                  <a:t>stored in database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Randomly initialize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𝑊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Run Sparse NMF, update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/>
                          </a:rPr>
                          <m:t>n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latin typeface="Cambria Math"/>
                      </a:rPr>
                      <m:t>𝑎𝑛𝑑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latin typeface="Cambria Math"/>
                      </a:rPr>
                      <m:t>𝑊</m:t>
                    </m:r>
                  </m:oMath>
                </a14:m>
                <a:r>
                  <a:rPr lang="en-US" dirty="0" smtClean="0"/>
                  <a:t> only.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/>
                          </a:rPr>
                          <m:t>𝑆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,  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d>
                      <m:dPr>
                        <m:begChr m:val="["/>
                        <m:endChr m:val="|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𝑒𝑞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] [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𝑒𝑞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403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NMF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Randomly initialize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𝐵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latin typeface="Cambria Math"/>
                      </a:rPr>
                      <m:t>𝑎𝑛𝑑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latin typeface="Cambria Math"/>
                      </a:rPr>
                      <m:t>𝑊</m:t>
                    </m:r>
                  </m:oMath>
                </a14:m>
                <a:r>
                  <a:rPr lang="en-US" dirty="0" smtClean="0"/>
                  <a:t> with selected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latin typeface="Cambria Math"/>
                      </a:rPr>
                      <m:t>𝑎𝑛𝑑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𝐾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Run Sparse </a:t>
                </a:r>
                <a:r>
                  <a:rPr lang="en-US" smtClean="0"/>
                  <a:t>NMF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0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0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Extract </a:t>
                </a:r>
                <a:r>
                  <a:rPr lang="en-US" dirty="0"/>
                  <a:t>the speech sound form the original mixed</a:t>
                </a:r>
                <a:br>
                  <a:rPr lang="en-US" dirty="0"/>
                </a:br>
                <a:r>
                  <a:rPr lang="en-US" dirty="0" smtClean="0"/>
                  <a:t>signal.</a:t>
                </a:r>
              </a:p>
              <a:p>
                <a:r>
                  <a:rPr lang="en-US" dirty="0"/>
                  <a:t>Winner filter is a good choice for human speech </a:t>
                </a:r>
                <a:r>
                  <a:rPr lang="en-US" dirty="0" smtClean="0"/>
                  <a:t>extracting.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              </m:t>
                    </m:r>
                    <m:acc>
                      <m:accPr>
                        <m:chr m:val="̃"/>
                        <m:ctrlPr>
                          <a:rPr lang="en-US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/>
                          </a:rPr>
                          <m:t>𝑆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𝑠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         </m:t>
                    </m:r>
                    <m:r>
                      <a:rPr lang="en-US" b="0" i="1" dirty="0" smtClean="0">
                        <a:latin typeface="Cambria Math"/>
                      </a:rPr>
                      <m:t>𝑎𝑛𝑑</m:t>
                    </m:r>
                    <m:r>
                      <a:rPr lang="en-US" b="0" i="1" dirty="0" smtClean="0">
                        <a:latin typeface="Cambria Math"/>
                      </a:rPr>
                      <m:t>              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/>
                          </a:rPr>
                          <m:t>𝑁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General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r>
                        <a:rPr lang="en-US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𝜌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𝜌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𝜌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For </a:t>
                </a:r>
                <a:r>
                  <a:rPr lang="en-US" dirty="0"/>
                  <a:t>winner filter we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𝜌</m:t>
                    </m:r>
                  </m:oMath>
                </a14:m>
                <a:r>
                  <a:rPr lang="en-US" dirty="0" smtClean="0"/>
                  <a:t> = 2, linear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𝜌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1</a:t>
                </a:r>
              </a:p>
              <a:p>
                <a:r>
                  <a:rPr lang="en-US" dirty="0" smtClean="0"/>
                  <a:t>For Hard filter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𝜌</m:t>
                    </m:r>
                    <m:r>
                      <a:rPr lang="en-US" i="1" smtClean="0">
                        <a:latin typeface="Cambria Math"/>
                        <a:ea typeface="Cambria Math"/>
                      </a:rPr>
                      <m:t>→∞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h𝑎𝑟𝑑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r>
                      <a:rPr lang="en-US" sz="2000" i="1">
                        <a:latin typeface="Cambria Math"/>
                      </a:rPr>
                      <m:t>𝑟𝑜𝑢𝑛𝑑</m:t>
                    </m:r>
                    <m:r>
                      <a:rPr lang="en-US" sz="2000" i="1">
                        <a:latin typeface="Cambria Math"/>
                      </a:rPr>
                      <m:t>( </m:t>
                    </m:r>
                    <m:f>
                      <m:fPr>
                        <m:ctrlPr>
                          <a:rPr lang="en-US" sz="2000" i="1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𝑆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𝑆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/>
                          </a:rPr>
                          <m:t>+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𝑁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>
                        <a:latin typeface="Cambria Math"/>
                      </a:rPr>
                      <m:t> 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.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 t="-1752" r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39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Speech TFR matrix is:		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𝐻</m:t>
                    </m:r>
                    <m:r>
                      <a:rPr lang="en-US" i="1">
                        <a:latin typeface="Cambria Math"/>
                      </a:rPr>
                      <m:t> .∗</m:t>
                    </m:r>
                    <m:r>
                      <a:rPr lang="en-US" i="1">
                        <a:latin typeface="Cambria Math"/>
                      </a:rPr>
                      <m:t>𝑋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Noise TFR matrix is :		 </a:t>
                </a:r>
                <a14:m>
                  <m:oMath xmlns:m="http://schemas.openxmlformats.org/officeDocument/2006/math">
                    <m:acc>
                      <m:accPr>
                        <m:chr m:val="⃛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1−</m:t>
                        </m:r>
                        <m:r>
                          <a:rPr lang="en-US" i="1">
                            <a:latin typeface="Cambria Math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.∗</m:t>
                    </m:r>
                    <m:r>
                      <a:rPr lang="en-US" i="1">
                        <a:latin typeface="Cambria Math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992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STFT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dirty="0" smtClean="0"/>
                  <a:t>Using the Inverse Short time Fourier transform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Speech signal :		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𝑖𝑠𝑡𝑓𝑡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⃛"/>
                            <m:ctrlPr>
                              <a:rPr lang="en-US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𝑆</m:t>
                            </m:r>
                          </m:e>
                        </m:acc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Noise Signal :	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𝑛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𝑖𝑠𝑡𝑓𝑡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acc>
                      <m:accPr>
                        <m:chr m:val="⃛"/>
                        <m:ctrlPr>
                          <a:rPr lang="en-US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𝑁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978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and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		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46541"/>
              </p:ext>
            </p:extLst>
          </p:nvPr>
        </p:nvGraphicFramePr>
        <p:xfrm>
          <a:off x="609600" y="1503375"/>
          <a:ext cx="7543800" cy="5049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1900"/>
                <a:gridCol w="3771900"/>
              </a:tblGrid>
              <a:tr h="1262456">
                <a:tc>
                  <a:txBody>
                    <a:bodyPr/>
                    <a:lstStyle/>
                    <a:p>
                      <a:r>
                        <a:rPr lang="en-US" dirty="0" smtClean="0"/>
                        <a:t>Mixed Sound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631228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Supervised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  <a:endParaRPr lang="en-US" dirty="0"/>
                    </a:p>
                  </a:txBody>
                  <a:tcPr/>
                </a:tc>
              </a:tr>
              <a:tr h="631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</a:tr>
              <a:tr h="631228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Simi-supervised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</a:txBody>
                  <a:tcPr/>
                </a:tc>
              </a:tr>
              <a:tr h="631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</a:p>
                  </a:txBody>
                  <a:tcPr/>
                </a:tc>
              </a:tr>
              <a:tr h="631228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Unsupervised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</a:t>
                      </a:r>
                    </a:p>
                  </a:txBody>
                  <a:tcPr/>
                </a:tc>
              </a:tr>
              <a:tr h="63122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alsh_mixe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39051" y="1524000"/>
            <a:ext cx="609600" cy="609600"/>
          </a:xfrm>
          <a:prstGeom prst="rect">
            <a:avLst/>
          </a:prstGeom>
        </p:spPr>
      </p:pic>
      <p:pic>
        <p:nvPicPr>
          <p:cNvPr id="7" name="speech________________________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39051" y="2818263"/>
            <a:ext cx="609600" cy="609600"/>
          </a:xfrm>
          <a:prstGeom prst="rect">
            <a:avLst/>
          </a:prstGeom>
        </p:spPr>
      </p:pic>
      <p:pic>
        <p:nvPicPr>
          <p:cNvPr id="8" name="noise__________________________.wav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983104" y="3467669"/>
            <a:ext cx="609600" cy="609600"/>
          </a:xfrm>
          <a:prstGeom prst="rect">
            <a:avLst/>
          </a:prstGeom>
        </p:spPr>
      </p:pic>
      <p:pic>
        <p:nvPicPr>
          <p:cNvPr id="9" name="alsh_mixed_speech.wav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939051" y="4129586"/>
            <a:ext cx="609600" cy="609600"/>
          </a:xfrm>
          <a:prstGeom prst="rect">
            <a:avLst/>
          </a:prstGeom>
        </p:spPr>
      </p:pic>
      <p:pic>
        <p:nvPicPr>
          <p:cNvPr id="10" name="alsh_mixed_noise.wav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010400" y="4739186"/>
            <a:ext cx="609600" cy="609600"/>
          </a:xfrm>
          <a:prstGeom prst="rect">
            <a:avLst/>
          </a:prstGeom>
        </p:spPr>
      </p:pic>
      <p:pic>
        <p:nvPicPr>
          <p:cNvPr id="4" name="alsh_mixed_speech.wav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939051" y="5347649"/>
            <a:ext cx="609600" cy="609600"/>
          </a:xfrm>
          <a:prstGeom prst="rect">
            <a:avLst/>
          </a:prstGeom>
        </p:spPr>
      </p:pic>
      <p:pic>
        <p:nvPicPr>
          <p:cNvPr id="11" name="alsh_mixed_noise.wav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010400" y="59572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17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17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171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171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31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171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 more details and source code see:</a:t>
            </a:r>
          </a:p>
          <a:p>
            <a:endParaRPr lang="en-US" dirty="0"/>
          </a:p>
          <a:p>
            <a:pPr lvl="2"/>
            <a:r>
              <a:rPr lang="en-US" sz="2000" u="sng" dirty="0" smtClean="0">
                <a:solidFill>
                  <a:schemeClr val="accent2">
                    <a:lumMod val="75000"/>
                  </a:schemeClr>
                </a:solidFill>
              </a:rPr>
              <a:t>https</a:t>
            </a:r>
            <a:r>
              <a:rPr lang="en-US" sz="2000" u="sng" dirty="0">
                <a:solidFill>
                  <a:schemeClr val="accent2">
                    <a:lumMod val="75000"/>
                  </a:schemeClr>
                </a:solidFill>
              </a:rPr>
              <a:t>://github.com/mohammadsolaiman/Smart_Sound_Separation_System.git</a:t>
            </a:r>
            <a:r>
              <a:rPr lang="en-US" u="sng" dirty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u="sng" dirty="0">
                <a:solidFill>
                  <a:schemeClr val="accent2">
                    <a:lumMod val="75000"/>
                  </a:schemeClr>
                </a:solidFill>
              </a:rPr>
            </a:br>
            <a:endParaRPr lang="en-US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391400" cy="4873752"/>
          </a:xfrm>
        </p:spPr>
        <p:txBody>
          <a:bodyPr/>
          <a:lstStyle/>
          <a:p>
            <a:pPr algn="just"/>
            <a:r>
              <a:rPr lang="en-US" dirty="0" smtClean="0"/>
              <a:t>Focus </a:t>
            </a:r>
            <a:r>
              <a:rPr lang="en-US" dirty="0"/>
              <a:t>on the single channel audio </a:t>
            </a:r>
            <a:r>
              <a:rPr lang="en-US" dirty="0" smtClean="0"/>
              <a:t>source decomposition.</a:t>
            </a:r>
          </a:p>
          <a:p>
            <a:pPr marL="0" indent="0" algn="just">
              <a:buNone/>
            </a:pPr>
            <a:endParaRPr lang="en-US" dirty="0" smtClean="0"/>
          </a:p>
          <a:p>
            <a:pPr lvl="0" algn="just"/>
            <a:r>
              <a:rPr lang="en-US" dirty="0"/>
              <a:t>Speech sound analysis need for sound separation to enhance the speech sound</a:t>
            </a:r>
            <a:r>
              <a:rPr lang="en-US" dirty="0" smtClean="0"/>
              <a:t>.</a:t>
            </a:r>
          </a:p>
          <a:p>
            <a:pPr marL="0" lvl="0" indent="0" algn="just">
              <a:buNone/>
            </a:pPr>
            <a:endParaRPr lang="en-US" dirty="0"/>
          </a:p>
          <a:p>
            <a:pPr algn="just"/>
            <a:r>
              <a:rPr lang="en-US" dirty="0"/>
              <a:t>Many mobile </a:t>
            </a:r>
            <a:r>
              <a:rPr lang="en-US" dirty="0" smtClean="0"/>
              <a:t>applications need </a:t>
            </a:r>
            <a:r>
              <a:rPr lang="en-US" dirty="0"/>
              <a:t>the speech enhancement to reduce the noise from the background of speaker sound.</a:t>
            </a:r>
            <a:endParaRPr lang="en-US" dirty="0" smtClean="0"/>
          </a:p>
          <a:p>
            <a:pPr marL="0" indent="0" algn="just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722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Source Separation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/>
              <a:t>Independent Component Analysis (ICA): </a:t>
            </a:r>
            <a:r>
              <a:rPr lang="en-US" dirty="0"/>
              <a:t>depends on the ascension that the sound sources are statistically independent, stationary and at most one of them is Gaussian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lvl="0"/>
            <a:r>
              <a:rPr lang="en-US" b="1" dirty="0"/>
              <a:t>Sparse Component Analysis (SCA): </a:t>
            </a:r>
            <a:r>
              <a:rPr lang="en-US" dirty="0"/>
              <a:t>Sparse sources (i.e. most of the samples are null (or close to zero</a:t>
            </a:r>
            <a:r>
              <a:rPr lang="en-US" dirty="0" smtClean="0"/>
              <a:t>)).</a:t>
            </a:r>
          </a:p>
          <a:p>
            <a:pPr marL="0" lvl="0" indent="0">
              <a:buNone/>
            </a:pPr>
            <a:endParaRPr lang="en-US" dirty="0"/>
          </a:p>
          <a:p>
            <a:pPr lvl="0"/>
            <a:r>
              <a:rPr lang="en-US" b="1" dirty="0"/>
              <a:t>Non-negative Matrix Factorization (NMF)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7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ohammad\Desktop\slidPixcs\pi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51" y="1676400"/>
            <a:ext cx="745430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7451" y="609600"/>
            <a:ext cx="5572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Problem Summarization</a:t>
            </a:r>
            <a:endParaRPr lang="en-US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46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ohammad\Desktop\slidPixcs\pic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392638"/>
            <a:ext cx="8839200" cy="496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54389" y="3714815"/>
            <a:ext cx="1073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SEP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895600" y="3868704"/>
            <a:ext cx="8042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/>
          <p:nvPr/>
        </p:nvCxnSpPr>
        <p:spPr>
          <a:xfrm>
            <a:off x="4648200" y="3868703"/>
            <a:ext cx="713297" cy="123669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/>
          <p:nvPr/>
        </p:nvCxnSpPr>
        <p:spPr>
          <a:xfrm flipV="1">
            <a:off x="4648200" y="2895600"/>
            <a:ext cx="713297" cy="97310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9600" y="609600"/>
            <a:ext cx="8042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Problem Summarization- Separation</a:t>
            </a:r>
          </a:p>
        </p:txBody>
      </p:sp>
    </p:spTree>
    <p:extLst>
      <p:ext uri="{BB962C8B-B14F-4D97-AF65-F5344CB8AC3E}">
        <p14:creationId xmlns:p14="http://schemas.microsoft.com/office/powerpoint/2010/main" val="238190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209800"/>
            <a:ext cx="7467600" cy="4264152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400" dirty="0" smtClean="0"/>
              <a:t>How SNSS work ?</a:t>
            </a:r>
          </a:p>
        </p:txBody>
      </p:sp>
    </p:spTree>
    <p:extLst>
      <p:ext uri="{BB962C8B-B14F-4D97-AF65-F5344CB8AC3E}">
        <p14:creationId xmlns:p14="http://schemas.microsoft.com/office/powerpoint/2010/main" val="56124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ohammad\Downloads\Alg_Steps_Seq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7631601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7467600" cy="1143000"/>
          </a:xfrm>
        </p:spPr>
        <p:txBody>
          <a:bodyPr/>
          <a:lstStyle/>
          <a:p>
            <a:r>
              <a:rPr lang="en-US" dirty="0" smtClean="0"/>
              <a:t>System Work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5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oring_To_BD_S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8534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6174" y="5430671"/>
            <a:ext cx="3842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Figure 2:      Learning and storing in </a:t>
            </a:r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</a:rPr>
              <a:t>database</a:t>
            </a:r>
            <a:endParaRPr 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69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545</TotalTime>
  <Words>1302</Words>
  <Application>Microsoft Office PowerPoint</Application>
  <PresentationFormat>On-screen Show (4:3)</PresentationFormat>
  <Paragraphs>200</Paragraphs>
  <Slides>27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Oriel</vt:lpstr>
      <vt:lpstr>Speech Noise Separation System Using NMF</vt:lpstr>
      <vt:lpstr>PowerPoint Presentation</vt:lpstr>
      <vt:lpstr>Objectives</vt:lpstr>
      <vt:lpstr>Sound Source Separation Methods</vt:lpstr>
      <vt:lpstr>PowerPoint Presentation</vt:lpstr>
      <vt:lpstr>PowerPoint Presentation</vt:lpstr>
      <vt:lpstr>System analysis</vt:lpstr>
      <vt:lpstr>System Work flow</vt:lpstr>
      <vt:lpstr>PowerPoint Presentation</vt:lpstr>
      <vt:lpstr>PowerPoint Presentation</vt:lpstr>
      <vt:lpstr>1-time frequency representation</vt:lpstr>
      <vt:lpstr>1-time frequency representation</vt:lpstr>
      <vt:lpstr>PowerPoint Presentation</vt:lpstr>
      <vt:lpstr>2-Non-negative Matrix Factorization (NMF):</vt:lpstr>
      <vt:lpstr>2-Non-negative Matrix Factorization (NMF):</vt:lpstr>
      <vt:lpstr>2.A Sparse regularization for NMF </vt:lpstr>
      <vt:lpstr>PowerPoint Presentation</vt:lpstr>
      <vt:lpstr>NMF</vt:lpstr>
      <vt:lpstr>Algorithm Separation States</vt:lpstr>
      <vt:lpstr>Supervised NMF</vt:lpstr>
      <vt:lpstr>Simi-Supervised NMF</vt:lpstr>
      <vt:lpstr>Unsupervised NMF</vt:lpstr>
      <vt:lpstr>Filtering</vt:lpstr>
      <vt:lpstr>Filtering</vt:lpstr>
      <vt:lpstr>Inverse STFT</vt:lpstr>
      <vt:lpstr>Results and Experiments</vt:lpstr>
      <vt:lpstr>Source Code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Noise Separation System Using NMF</dc:title>
  <dc:creator>Mohammad Al-Ashkar</dc:creator>
  <cp:lastModifiedBy>Mohammad Al-Ashkar</cp:lastModifiedBy>
  <cp:revision>72</cp:revision>
  <dcterms:created xsi:type="dcterms:W3CDTF">2016-05-14T11:45:11Z</dcterms:created>
  <dcterms:modified xsi:type="dcterms:W3CDTF">2016-05-18T10:18:27Z</dcterms:modified>
</cp:coreProperties>
</file>